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61"/>
  </p:notesMasterIdLst>
  <p:handoutMasterIdLst>
    <p:handoutMasterId r:id="rId62"/>
  </p:handoutMasterIdLst>
  <p:sldIdLst>
    <p:sldId id="445" r:id="rId5"/>
    <p:sldId id="493" r:id="rId6"/>
    <p:sldId id="444" r:id="rId7"/>
    <p:sldId id="501" r:id="rId8"/>
    <p:sldId id="543" r:id="rId9"/>
    <p:sldId id="544" r:id="rId10"/>
    <p:sldId id="545" r:id="rId11"/>
    <p:sldId id="546" r:id="rId12"/>
    <p:sldId id="547" r:id="rId13"/>
    <p:sldId id="449" r:id="rId14"/>
    <p:sldId id="451" r:id="rId15"/>
    <p:sldId id="452" r:id="rId16"/>
    <p:sldId id="453" r:id="rId17"/>
    <p:sldId id="457" r:id="rId18"/>
    <p:sldId id="481" r:id="rId19"/>
    <p:sldId id="450" r:id="rId20"/>
    <p:sldId id="539" r:id="rId21"/>
    <p:sldId id="540" r:id="rId22"/>
    <p:sldId id="541" r:id="rId23"/>
    <p:sldId id="459" r:id="rId24"/>
    <p:sldId id="462" r:id="rId25"/>
    <p:sldId id="553" r:id="rId26"/>
    <p:sldId id="504" r:id="rId27"/>
    <p:sldId id="555" r:id="rId28"/>
    <p:sldId id="558" r:id="rId29"/>
    <p:sldId id="559" r:id="rId30"/>
    <p:sldId id="560" r:id="rId31"/>
    <p:sldId id="557" r:id="rId32"/>
    <p:sldId id="561" r:id="rId33"/>
    <p:sldId id="556" r:id="rId34"/>
    <p:sldId id="562" r:id="rId35"/>
    <p:sldId id="551" r:id="rId36"/>
    <p:sldId id="563" r:id="rId37"/>
    <p:sldId id="550" r:id="rId38"/>
    <p:sldId id="552" r:id="rId39"/>
    <p:sldId id="466" r:id="rId40"/>
    <p:sldId id="472" r:id="rId41"/>
    <p:sldId id="488" r:id="rId42"/>
    <p:sldId id="489" r:id="rId43"/>
    <p:sldId id="490" r:id="rId44"/>
    <p:sldId id="518" r:id="rId45"/>
    <p:sldId id="519" r:id="rId46"/>
    <p:sldId id="520" r:id="rId47"/>
    <p:sldId id="522" r:id="rId48"/>
    <p:sldId id="523" r:id="rId49"/>
    <p:sldId id="542" r:id="rId50"/>
    <p:sldId id="537" r:id="rId51"/>
    <p:sldId id="536" r:id="rId52"/>
    <p:sldId id="535" r:id="rId53"/>
    <p:sldId id="505" r:id="rId54"/>
    <p:sldId id="529" r:id="rId55"/>
    <p:sldId id="534" r:id="rId56"/>
    <p:sldId id="549" r:id="rId57"/>
    <p:sldId id="548" r:id="rId58"/>
    <p:sldId id="526" r:id="rId59"/>
    <p:sldId id="439" r:id="rId6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01"/>
            <p14:sldId id="543"/>
            <p14:sldId id="544"/>
            <p14:sldId id="545"/>
            <p14:sldId id="546"/>
            <p14:sldId id="547"/>
            <p14:sldId id="449"/>
            <p14:sldId id="451"/>
            <p14:sldId id="452"/>
            <p14:sldId id="453"/>
            <p14:sldId id="457"/>
            <p14:sldId id="481"/>
            <p14:sldId id="450"/>
            <p14:sldId id="539"/>
            <p14:sldId id="540"/>
            <p14:sldId id="541"/>
          </p14:sldIdLst>
        </p14:section>
        <p14:section name="Pre Rel-17 topics" id="{1EF8425E-62E1-48F1-8D8C-D9544C24DB83}">
          <p14:sldIdLst>
            <p14:sldId id="459"/>
            <p14:sldId id="462"/>
            <p14:sldId id="553"/>
            <p14:sldId id="504"/>
            <p14:sldId id="555"/>
            <p14:sldId id="558"/>
          </p14:sldIdLst>
        </p14:section>
        <p14:section name="Rel-17 topics" id="{A00AF6B0-C339-4E4D-998C-6EB3E7048D5B}">
          <p14:sldIdLst>
            <p14:sldId id="559"/>
            <p14:sldId id="560"/>
            <p14:sldId id="557"/>
            <p14:sldId id="561"/>
            <p14:sldId id="556"/>
            <p14:sldId id="562"/>
            <p14:sldId id="551"/>
            <p14:sldId id="563"/>
            <p14:sldId id="550"/>
            <p14:sldId id="552"/>
          </p14:sldIdLst>
        </p14:section>
        <p14:section name="Rel-17 Studies" id="{B12DA790-1C4F-4E94-88F7-BE336F8E7047}">
          <p14:sldIdLst>
            <p14:sldId id="466"/>
            <p14:sldId id="472"/>
            <p14:sldId id="488"/>
            <p14:sldId id="489"/>
            <p14:sldId id="490"/>
            <p14:sldId id="518"/>
            <p14:sldId id="519"/>
            <p14:sldId id="520"/>
            <p14:sldId id="522"/>
            <p14:sldId id="523"/>
            <p14:sldId id="542"/>
            <p14:sldId id="537"/>
            <p14:sldId id="536"/>
            <p14:sldId id="535"/>
            <p14:sldId id="505"/>
            <p14:sldId id="529"/>
            <p14:sldId id="534"/>
            <p14:sldId id="549"/>
            <p14:sldId id="548"/>
          </p14:sldIdLst>
        </p14:section>
        <p14:section name="Rel-18" id="{1D6B97A2-37D8-4B45-A389-2C4920FA6FDF}">
          <p14:sldIdLst>
            <p14:sldId id="526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2A6EA8"/>
    <a:srgbClr val="FF6600"/>
    <a:srgbClr val="0F5C77"/>
    <a:srgbClr val="EDEDED"/>
    <a:srgbClr val="B1D254"/>
    <a:srgbClr val="FFFFFF"/>
    <a:srgbClr val="1A4669"/>
    <a:srgbClr val="C6D254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2" d="100"/>
          <a:sy n="52" d="100"/>
        </p:scale>
        <p:origin x="1004" y="44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SA3 Statistics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Sheet1!$A$5:$A$40</c:f>
              <c:strCache>
                <c:ptCount val="36"/>
                <c:pt idx="0">
                  <c:v>SA3#80</c:v>
                </c:pt>
                <c:pt idx="1">
                  <c:v>SA3#81</c:v>
                </c:pt>
                <c:pt idx="2">
                  <c:v>SA3#82</c:v>
                </c:pt>
                <c:pt idx="3">
                  <c:v>SA3#83</c:v>
                </c:pt>
                <c:pt idx="4">
                  <c:v>SA3#84</c:v>
                </c:pt>
                <c:pt idx="5">
                  <c:v>SA3#84Bis224</c:v>
                </c:pt>
                <c:pt idx="6">
                  <c:v>SA3#85</c:v>
                </c:pt>
                <c:pt idx="7">
                  <c:v>SA3#86</c:v>
                </c:pt>
                <c:pt idx="8">
                  <c:v>SA3#86 Ad-hoc</c:v>
                </c:pt>
                <c:pt idx="9">
                  <c:v>SA3#87</c:v>
                </c:pt>
                <c:pt idx="10">
                  <c:v>SA3#88</c:v>
                </c:pt>
                <c:pt idx="11">
                  <c:v>SA3#88 Ad-hoc</c:v>
                </c:pt>
                <c:pt idx="12">
                  <c:v>SA3#89</c:v>
                </c:pt>
                <c:pt idx="13">
                  <c:v>SA3#90</c:v>
                </c:pt>
                <c:pt idx="14">
                  <c:v>SA3#90 Bis</c:v>
                </c:pt>
                <c:pt idx="15">
                  <c:v>SA3#91</c:v>
                </c:pt>
                <c:pt idx="16">
                  <c:v>SA3#91Bis</c:v>
                </c:pt>
                <c:pt idx="17">
                  <c:v>SA3#92</c:v>
                </c:pt>
                <c:pt idx="18">
                  <c:v>SA3#92 Ad-hoc</c:v>
                </c:pt>
                <c:pt idx="19">
                  <c:v>SA3#93</c:v>
                </c:pt>
                <c:pt idx="20">
                  <c:v>SA3#94</c:v>
                </c:pt>
                <c:pt idx="21">
                  <c:v>SA3#94 Ad-hoc</c:v>
                </c:pt>
                <c:pt idx="22">
                  <c:v>SA3#95</c:v>
                </c:pt>
                <c:pt idx="23">
                  <c:v>SA3#96</c:v>
                </c:pt>
                <c:pt idx="24">
                  <c:v>SA3#96 Ad-hoc</c:v>
                </c:pt>
                <c:pt idx="25">
                  <c:v>SA3#97</c:v>
                </c:pt>
                <c:pt idx="26">
                  <c:v>SA3#98e</c:v>
                </c:pt>
                <c:pt idx="27">
                  <c:v>SA3#98Bise</c:v>
                </c:pt>
                <c:pt idx="28">
                  <c:v>SA3#99e</c:v>
                </c:pt>
                <c:pt idx="29">
                  <c:v>SA3#100e</c:v>
                </c:pt>
                <c:pt idx="30">
                  <c:v>SA3#100Bise</c:v>
                </c:pt>
                <c:pt idx="31">
                  <c:v>SA3#101e</c:v>
                </c:pt>
                <c:pt idx="32">
                  <c:v>SA3#102e</c:v>
                </c:pt>
                <c:pt idx="33">
                  <c:v>SA3#102Bise</c:v>
                </c:pt>
                <c:pt idx="34">
                  <c:v>SA3#103e</c:v>
                </c:pt>
                <c:pt idx="35">
                  <c:v>SA3#104e</c:v>
                </c:pt>
              </c:strCache>
            </c:strRef>
          </c:cat>
          <c:val>
            <c:numRef>
              <c:f>Sheet1!$B$5:$B$40</c:f>
              <c:numCache>
                <c:formatCode>General</c:formatCode>
                <c:ptCount val="36"/>
                <c:pt idx="0">
                  <c:v>418</c:v>
                </c:pt>
                <c:pt idx="1">
                  <c:v>396</c:v>
                </c:pt>
                <c:pt idx="2">
                  <c:v>329</c:v>
                </c:pt>
                <c:pt idx="3">
                  <c:v>441</c:v>
                </c:pt>
                <c:pt idx="4">
                  <c:v>390</c:v>
                </c:pt>
                <c:pt idx="5">
                  <c:v>224</c:v>
                </c:pt>
                <c:pt idx="6">
                  <c:v>509</c:v>
                </c:pt>
                <c:pt idx="7">
                  <c:v>495</c:v>
                </c:pt>
                <c:pt idx="8">
                  <c:v>340</c:v>
                </c:pt>
                <c:pt idx="9">
                  <c:v>557</c:v>
                </c:pt>
                <c:pt idx="10">
                  <c:v>477</c:v>
                </c:pt>
                <c:pt idx="11">
                  <c:v>376</c:v>
                </c:pt>
                <c:pt idx="12">
                  <c:v>507</c:v>
                </c:pt>
                <c:pt idx="13">
                  <c:v>445</c:v>
                </c:pt>
                <c:pt idx="14">
                  <c:v>446</c:v>
                </c:pt>
                <c:pt idx="15">
                  <c:v>481</c:v>
                </c:pt>
                <c:pt idx="16">
                  <c:v>477</c:v>
                </c:pt>
                <c:pt idx="17">
                  <c:v>585</c:v>
                </c:pt>
                <c:pt idx="18">
                  <c:v>370</c:v>
                </c:pt>
                <c:pt idx="19">
                  <c:v>616</c:v>
                </c:pt>
                <c:pt idx="20">
                  <c:v>548</c:v>
                </c:pt>
                <c:pt idx="21">
                  <c:v>436</c:v>
                </c:pt>
                <c:pt idx="22">
                  <c:v>685</c:v>
                </c:pt>
                <c:pt idx="23">
                  <c:v>683</c:v>
                </c:pt>
                <c:pt idx="24">
                  <c:v>550</c:v>
                </c:pt>
                <c:pt idx="25">
                  <c:v>772</c:v>
                </c:pt>
                <c:pt idx="26">
                  <c:v>481</c:v>
                </c:pt>
                <c:pt idx="27">
                  <c:v>235</c:v>
                </c:pt>
                <c:pt idx="28">
                  <c:v>580</c:v>
                </c:pt>
                <c:pt idx="29">
                  <c:v>747</c:v>
                </c:pt>
                <c:pt idx="30">
                  <c:v>493</c:v>
                </c:pt>
                <c:pt idx="31">
                  <c:v>753</c:v>
                </c:pt>
                <c:pt idx="32">
                  <c:v>789</c:v>
                </c:pt>
                <c:pt idx="33">
                  <c:v>532</c:v>
                </c:pt>
                <c:pt idx="34">
                  <c:v>988</c:v>
                </c:pt>
                <c:pt idx="35">
                  <c:v>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D4-4E0B-BC01-E5C1D0FF1725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Sheet1!$A$5:$A$40</c:f>
              <c:strCache>
                <c:ptCount val="36"/>
                <c:pt idx="0">
                  <c:v>SA3#80</c:v>
                </c:pt>
                <c:pt idx="1">
                  <c:v>SA3#81</c:v>
                </c:pt>
                <c:pt idx="2">
                  <c:v>SA3#82</c:v>
                </c:pt>
                <c:pt idx="3">
                  <c:v>SA3#83</c:v>
                </c:pt>
                <c:pt idx="4">
                  <c:v>SA3#84</c:v>
                </c:pt>
                <c:pt idx="5">
                  <c:v>SA3#84Bis224</c:v>
                </c:pt>
                <c:pt idx="6">
                  <c:v>SA3#85</c:v>
                </c:pt>
                <c:pt idx="7">
                  <c:v>SA3#86</c:v>
                </c:pt>
                <c:pt idx="8">
                  <c:v>SA3#86 Ad-hoc</c:v>
                </c:pt>
                <c:pt idx="9">
                  <c:v>SA3#87</c:v>
                </c:pt>
                <c:pt idx="10">
                  <c:v>SA3#88</c:v>
                </c:pt>
                <c:pt idx="11">
                  <c:v>SA3#88 Ad-hoc</c:v>
                </c:pt>
                <c:pt idx="12">
                  <c:v>SA3#89</c:v>
                </c:pt>
                <c:pt idx="13">
                  <c:v>SA3#90</c:v>
                </c:pt>
                <c:pt idx="14">
                  <c:v>SA3#90 Bis</c:v>
                </c:pt>
                <c:pt idx="15">
                  <c:v>SA3#91</c:v>
                </c:pt>
                <c:pt idx="16">
                  <c:v>SA3#91Bis</c:v>
                </c:pt>
                <c:pt idx="17">
                  <c:v>SA3#92</c:v>
                </c:pt>
                <c:pt idx="18">
                  <c:v>SA3#92 Ad-hoc</c:v>
                </c:pt>
                <c:pt idx="19">
                  <c:v>SA3#93</c:v>
                </c:pt>
                <c:pt idx="20">
                  <c:v>SA3#94</c:v>
                </c:pt>
                <c:pt idx="21">
                  <c:v>SA3#94 Ad-hoc</c:v>
                </c:pt>
                <c:pt idx="22">
                  <c:v>SA3#95</c:v>
                </c:pt>
                <c:pt idx="23">
                  <c:v>SA3#96</c:v>
                </c:pt>
                <c:pt idx="24">
                  <c:v>SA3#96 Ad-hoc</c:v>
                </c:pt>
                <c:pt idx="25">
                  <c:v>SA3#97</c:v>
                </c:pt>
                <c:pt idx="26">
                  <c:v>SA3#98e</c:v>
                </c:pt>
                <c:pt idx="27">
                  <c:v>SA3#98Bise</c:v>
                </c:pt>
                <c:pt idx="28">
                  <c:v>SA3#99e</c:v>
                </c:pt>
                <c:pt idx="29">
                  <c:v>SA3#100e</c:v>
                </c:pt>
                <c:pt idx="30">
                  <c:v>SA3#100Bise</c:v>
                </c:pt>
                <c:pt idx="31">
                  <c:v>SA3#101e</c:v>
                </c:pt>
                <c:pt idx="32">
                  <c:v>SA3#102e</c:v>
                </c:pt>
                <c:pt idx="33">
                  <c:v>SA3#102Bise</c:v>
                </c:pt>
                <c:pt idx="34">
                  <c:v>SA3#103e</c:v>
                </c:pt>
                <c:pt idx="35">
                  <c:v>SA3#104e</c:v>
                </c:pt>
              </c:strCache>
            </c:strRef>
          </c:cat>
          <c:val>
            <c:numRef>
              <c:f>Sheet1!$C$5:$C$40</c:f>
              <c:numCache>
                <c:formatCode>General</c:formatCode>
                <c:ptCount val="36"/>
                <c:pt idx="0">
                  <c:v>42</c:v>
                </c:pt>
                <c:pt idx="1">
                  <c:v>52</c:v>
                </c:pt>
                <c:pt idx="2">
                  <c:v>26</c:v>
                </c:pt>
                <c:pt idx="3">
                  <c:v>59</c:v>
                </c:pt>
                <c:pt idx="4">
                  <c:v>17</c:v>
                </c:pt>
                <c:pt idx="6">
                  <c:v>26</c:v>
                </c:pt>
                <c:pt idx="7">
                  <c:v>14</c:v>
                </c:pt>
                <c:pt idx="9">
                  <c:v>24</c:v>
                </c:pt>
                <c:pt idx="10">
                  <c:v>26</c:v>
                </c:pt>
                <c:pt idx="11">
                  <c:v>17</c:v>
                </c:pt>
                <c:pt idx="12">
                  <c:v>23</c:v>
                </c:pt>
                <c:pt idx="13">
                  <c:v>10</c:v>
                </c:pt>
                <c:pt idx="14">
                  <c:v>14</c:v>
                </c:pt>
                <c:pt idx="15">
                  <c:v>58</c:v>
                </c:pt>
                <c:pt idx="16">
                  <c:v>68</c:v>
                </c:pt>
                <c:pt idx="17">
                  <c:v>116</c:v>
                </c:pt>
                <c:pt idx="19">
                  <c:v>110</c:v>
                </c:pt>
                <c:pt idx="20">
                  <c:v>64</c:v>
                </c:pt>
                <c:pt idx="22">
                  <c:v>44</c:v>
                </c:pt>
                <c:pt idx="23">
                  <c:v>54</c:v>
                </c:pt>
                <c:pt idx="25">
                  <c:v>67</c:v>
                </c:pt>
                <c:pt idx="26">
                  <c:v>44</c:v>
                </c:pt>
                <c:pt idx="28">
                  <c:v>67</c:v>
                </c:pt>
                <c:pt idx="29">
                  <c:v>98</c:v>
                </c:pt>
                <c:pt idx="31">
                  <c:v>55</c:v>
                </c:pt>
                <c:pt idx="32">
                  <c:v>61</c:v>
                </c:pt>
                <c:pt idx="34">
                  <c:v>72</c:v>
                </c:pt>
                <c:pt idx="35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D4-4E0B-BC01-E5C1D0FF1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6887232"/>
        <c:axId val="1136888544"/>
      </c:barChart>
      <c:catAx>
        <c:axId val="113688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6888544"/>
        <c:crosses val="autoZero"/>
        <c:auto val="1"/>
        <c:lblAlgn val="ctr"/>
        <c:lblOffset val="100"/>
        <c:noMultiLvlLbl val="0"/>
      </c:catAx>
      <c:valAx>
        <c:axId val="113688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688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Sheet2!$A$5:$A$40</c:f>
              <c:strCache>
                <c:ptCount val="36"/>
                <c:pt idx="0">
                  <c:v>SA3#80</c:v>
                </c:pt>
                <c:pt idx="1">
                  <c:v>SA3#81</c:v>
                </c:pt>
                <c:pt idx="2">
                  <c:v>SA3#82</c:v>
                </c:pt>
                <c:pt idx="3">
                  <c:v>SA3#83</c:v>
                </c:pt>
                <c:pt idx="4">
                  <c:v>SA3#84</c:v>
                </c:pt>
                <c:pt idx="5">
                  <c:v>SA3#84Bis</c:v>
                </c:pt>
                <c:pt idx="6">
                  <c:v>SA3#85</c:v>
                </c:pt>
                <c:pt idx="7">
                  <c:v>SA3#86</c:v>
                </c:pt>
                <c:pt idx="8">
                  <c:v>SA3#86 Ad-hoc</c:v>
                </c:pt>
                <c:pt idx="9">
                  <c:v>SA3#87</c:v>
                </c:pt>
                <c:pt idx="10">
                  <c:v>SA3#88</c:v>
                </c:pt>
                <c:pt idx="11">
                  <c:v>SA3#88 Ad-hoc</c:v>
                </c:pt>
                <c:pt idx="12">
                  <c:v>SA3#89</c:v>
                </c:pt>
                <c:pt idx="13">
                  <c:v>SA3#90</c:v>
                </c:pt>
                <c:pt idx="14">
                  <c:v>SA3#90 Bis</c:v>
                </c:pt>
                <c:pt idx="15">
                  <c:v>SA3#91</c:v>
                </c:pt>
                <c:pt idx="16">
                  <c:v>SA3#91Bis</c:v>
                </c:pt>
                <c:pt idx="17">
                  <c:v>SA3#92</c:v>
                </c:pt>
                <c:pt idx="18">
                  <c:v>SA3#92 Ad-hoc</c:v>
                </c:pt>
                <c:pt idx="19">
                  <c:v>SA3#93</c:v>
                </c:pt>
                <c:pt idx="20">
                  <c:v>SA3#94</c:v>
                </c:pt>
                <c:pt idx="21">
                  <c:v>SA3#94 Ad-hoc</c:v>
                </c:pt>
                <c:pt idx="22">
                  <c:v>SA3#95</c:v>
                </c:pt>
                <c:pt idx="23">
                  <c:v>SA3#96</c:v>
                </c:pt>
                <c:pt idx="24">
                  <c:v>SA3#96 Ad-hoc</c:v>
                </c:pt>
                <c:pt idx="25">
                  <c:v>SA3#97</c:v>
                </c:pt>
                <c:pt idx="26">
                  <c:v>SA3#98e</c:v>
                </c:pt>
                <c:pt idx="27">
                  <c:v>SA3#98Bise</c:v>
                </c:pt>
                <c:pt idx="28">
                  <c:v>SA3#99e</c:v>
                </c:pt>
                <c:pt idx="29">
                  <c:v>SA3#100e</c:v>
                </c:pt>
                <c:pt idx="30">
                  <c:v>SA3#100Bise</c:v>
                </c:pt>
                <c:pt idx="31">
                  <c:v>SA3#101e</c:v>
                </c:pt>
                <c:pt idx="32">
                  <c:v>SA3#102e</c:v>
                </c:pt>
                <c:pt idx="33">
                  <c:v>SA3#102Bise</c:v>
                </c:pt>
                <c:pt idx="34">
                  <c:v>SA3#103e</c:v>
                </c:pt>
                <c:pt idx="35">
                  <c:v>SA3#104e</c:v>
                </c:pt>
              </c:strCache>
            </c:strRef>
          </c:cat>
          <c:val>
            <c:numRef>
              <c:f>Sheet2!$B$5:$B$40</c:f>
              <c:numCache>
                <c:formatCode>General</c:formatCode>
                <c:ptCount val="36"/>
                <c:pt idx="0">
                  <c:v>58</c:v>
                </c:pt>
                <c:pt idx="1">
                  <c:v>52</c:v>
                </c:pt>
                <c:pt idx="2">
                  <c:v>54</c:v>
                </c:pt>
                <c:pt idx="3">
                  <c:v>48</c:v>
                </c:pt>
                <c:pt idx="4">
                  <c:v>51</c:v>
                </c:pt>
                <c:pt idx="5">
                  <c:v>53</c:v>
                </c:pt>
                <c:pt idx="6">
                  <c:v>65</c:v>
                </c:pt>
                <c:pt idx="7">
                  <c:v>61</c:v>
                </c:pt>
                <c:pt idx="8">
                  <c:v>58</c:v>
                </c:pt>
                <c:pt idx="9">
                  <c:v>57</c:v>
                </c:pt>
                <c:pt idx="10">
                  <c:v>66</c:v>
                </c:pt>
                <c:pt idx="11">
                  <c:v>54</c:v>
                </c:pt>
                <c:pt idx="12">
                  <c:v>125</c:v>
                </c:pt>
                <c:pt idx="13">
                  <c:v>95</c:v>
                </c:pt>
                <c:pt idx="14">
                  <c:v>52</c:v>
                </c:pt>
                <c:pt idx="15">
                  <c:v>67</c:v>
                </c:pt>
                <c:pt idx="16">
                  <c:v>58</c:v>
                </c:pt>
                <c:pt idx="17">
                  <c:v>68</c:v>
                </c:pt>
                <c:pt idx="18">
                  <c:v>59</c:v>
                </c:pt>
                <c:pt idx="19">
                  <c:v>106</c:v>
                </c:pt>
                <c:pt idx="20">
                  <c:v>73</c:v>
                </c:pt>
                <c:pt idx="21">
                  <c:v>67</c:v>
                </c:pt>
                <c:pt idx="22">
                  <c:v>67</c:v>
                </c:pt>
                <c:pt idx="23">
                  <c:v>97</c:v>
                </c:pt>
                <c:pt idx="24">
                  <c:v>57</c:v>
                </c:pt>
                <c:pt idx="25">
                  <c:v>175</c:v>
                </c:pt>
                <c:pt idx="26">
                  <c:v>92</c:v>
                </c:pt>
                <c:pt idx="27">
                  <c:v>35</c:v>
                </c:pt>
                <c:pt idx="28">
                  <c:v>92</c:v>
                </c:pt>
                <c:pt idx="29">
                  <c:v>117</c:v>
                </c:pt>
                <c:pt idx="30">
                  <c:v>114</c:v>
                </c:pt>
                <c:pt idx="31">
                  <c:v>119</c:v>
                </c:pt>
                <c:pt idx="32">
                  <c:v>135</c:v>
                </c:pt>
                <c:pt idx="33">
                  <c:v>121</c:v>
                </c:pt>
                <c:pt idx="34">
                  <c:v>261</c:v>
                </c:pt>
                <c:pt idx="35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44-434D-B760-995BB26526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28063216"/>
        <c:axId val="1058072968"/>
      </c:barChart>
      <c:catAx>
        <c:axId val="142806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8072968"/>
        <c:crosses val="autoZero"/>
        <c:auto val="1"/>
        <c:lblAlgn val="ctr"/>
        <c:lblOffset val="100"/>
        <c:noMultiLvlLbl val="0"/>
      </c:catAx>
      <c:valAx>
        <c:axId val="1058072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806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9874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8179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692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8244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421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8432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1094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 TSG SA WG3 Report to TSG SA#93-e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suresh.p.nair@nokia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Suresh Nair(Nokia)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SA3#104-e:		16</a:t>
            </a:r>
            <a:r>
              <a:rPr lang="en-US" altLang="en-US" baseline="30000" dirty="0"/>
              <a:t>th</a:t>
            </a:r>
            <a:r>
              <a:rPr lang="en-US" altLang="en-US" dirty="0"/>
              <a:t> –  27</a:t>
            </a:r>
            <a:r>
              <a:rPr lang="en-US" altLang="en-US" baseline="30000" dirty="0"/>
              <a:t>th</a:t>
            </a:r>
            <a:r>
              <a:rPr lang="en-US" altLang="en-US" dirty="0"/>
              <a:t> August 2021,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sv-SE" altLang="ja-JP" dirty="0"/>
              <a:t>SA3#83-LI-e-b:                  01st - 03rd  Sep 2021, Online</a:t>
            </a:r>
          </a:p>
          <a:p>
            <a:pPr lvl="1"/>
            <a:r>
              <a:rPr lang="sv-SE" altLang="ja-JP" dirty="0"/>
              <a:t>SA3#82-LI-e-a:		</a:t>
            </a:r>
            <a:r>
              <a:rPr lang="en-US" altLang="en-US" dirty="0"/>
              <a:t>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July 2021, Online</a:t>
            </a:r>
            <a:r>
              <a:rPr lang="sv-SE" altLang="ja-JP" dirty="0"/>
              <a:t>.</a:t>
            </a:r>
          </a:p>
          <a:p>
            <a:pPr lvl="1"/>
            <a:endParaRPr lang="sv-SE" altLang="ja-JP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/>
              <a:t>SA3#104-Adhoc-e:           27</a:t>
            </a:r>
            <a:r>
              <a:rPr lang="en-US" altLang="en-US" baseline="30000" dirty="0"/>
              <a:t>th</a:t>
            </a:r>
            <a:r>
              <a:rPr lang="en-US" altLang="en-US" dirty="0"/>
              <a:t> – 30</a:t>
            </a:r>
            <a:r>
              <a:rPr lang="en-US" altLang="en-US" baseline="30000" dirty="0"/>
              <a:t>th</a:t>
            </a:r>
            <a:r>
              <a:rPr lang="en-US" altLang="en-US" dirty="0"/>
              <a:t> September 2021</a:t>
            </a:r>
          </a:p>
          <a:p>
            <a:pPr lvl="1"/>
            <a:r>
              <a:rPr lang="en-US" altLang="en-US" dirty="0"/>
              <a:t>SA3#105-e:		08</a:t>
            </a:r>
            <a:r>
              <a:rPr lang="en-US" altLang="en-US" baseline="30000" dirty="0"/>
              <a:t>th</a:t>
            </a:r>
            <a:r>
              <a:rPr lang="en-US" altLang="en-US" dirty="0"/>
              <a:t> – 12</a:t>
            </a:r>
            <a:r>
              <a:rPr lang="en-US" altLang="en-US" baseline="30000" dirty="0"/>
              <a:t>th</a:t>
            </a:r>
            <a:r>
              <a:rPr lang="en-US" altLang="en-US" dirty="0"/>
              <a:t> November 2021</a:t>
            </a:r>
          </a:p>
          <a:p>
            <a:pPr lvl="1"/>
            <a:r>
              <a:rPr lang="en-US" altLang="en-US" dirty="0"/>
              <a:t>SA3 #106		07</a:t>
            </a:r>
            <a:r>
              <a:rPr lang="en-US" altLang="en-US" baseline="30000" dirty="0"/>
              <a:t>th</a:t>
            </a:r>
            <a:r>
              <a:rPr lang="en-US" altLang="en-US" dirty="0"/>
              <a:t> - 11</a:t>
            </a:r>
            <a:r>
              <a:rPr lang="en-US" altLang="en-US" baseline="30000" dirty="0"/>
              <a:t>th</a:t>
            </a:r>
            <a:r>
              <a:rPr lang="en-US" altLang="en-US" dirty="0"/>
              <a:t>  February 2022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SA3#83-LI-e-b:                  01st - 03rd  Sep 2021, Online</a:t>
            </a:r>
          </a:p>
          <a:p>
            <a:pPr lvl="1"/>
            <a:r>
              <a:rPr lang="sv-SE" altLang="ja-JP" dirty="0"/>
              <a:t>SA3#84-LI-e:		01st  – 05th  Nov 2021, Online</a:t>
            </a:r>
          </a:p>
          <a:p>
            <a:pPr lvl="1"/>
            <a:endParaRPr lang="en-US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31A321A9-967A-431C-B09E-B77EF9224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r>
              <a:rPr lang="en-US" altLang="en-US" dirty="0"/>
              <a:t>SA3#104-e: 16</a:t>
            </a:r>
            <a:r>
              <a:rPr lang="en-US" altLang="en-US" baseline="30000" dirty="0"/>
              <a:t>th</a:t>
            </a:r>
            <a:r>
              <a:rPr lang="en-US" altLang="en-US" dirty="0"/>
              <a:t> – 27</a:t>
            </a:r>
            <a:r>
              <a:rPr lang="en-US" altLang="en-US" baseline="30000" dirty="0"/>
              <a:t>th</a:t>
            </a:r>
            <a:r>
              <a:rPr lang="en-US" altLang="en-US" dirty="0"/>
              <a:t> August 2021, Online</a:t>
            </a:r>
          </a:p>
          <a:p>
            <a:pPr marL="0" indent="0">
              <a:buNone/>
            </a:pPr>
            <a:endParaRPr lang="en-GB" altLang="zh-CN" dirty="0"/>
          </a:p>
          <a:p>
            <a:pPr lvl="1"/>
            <a:r>
              <a:rPr lang="en-US" altLang="zh-CN" dirty="0"/>
              <a:t>Registered 155 delegates </a:t>
            </a:r>
          </a:p>
          <a:p>
            <a:pPr lvl="1"/>
            <a:r>
              <a:rPr lang="en-US" altLang="zh-CN" dirty="0"/>
              <a:t>862 temporary documents </a:t>
            </a:r>
          </a:p>
          <a:p>
            <a:pPr lvl="1"/>
            <a:r>
              <a:rPr lang="en-US" altLang="zh-CN" dirty="0"/>
              <a:t>46 incoming LS</a:t>
            </a:r>
          </a:p>
          <a:p>
            <a:pPr lvl="1"/>
            <a:r>
              <a:rPr lang="en-US" altLang="zh-CN" dirty="0"/>
              <a:t>17 outgoing LS </a:t>
            </a:r>
          </a:p>
          <a:p>
            <a:pPr lvl="1"/>
            <a:r>
              <a:rPr lang="en-US" altLang="zh-CN" dirty="0"/>
              <a:t>34 agreed CRs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7F7A9FF-4F29-4ECA-8962-DA8F4889F6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0581117"/>
              </p:ext>
            </p:extLst>
          </p:nvPr>
        </p:nvGraphicFramePr>
        <p:xfrm>
          <a:off x="481915" y="1902941"/>
          <a:ext cx="9897762" cy="4213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sp>
        <p:nvSpPr>
          <p:cNvPr id="14339" name="テキスト ボックス 7">
            <a:extLst>
              <a:ext uri="{FF2B5EF4-FFF2-40B4-BE49-F238E27FC236}">
                <a16:creationId xmlns:a16="http://schemas.microsoft.com/office/drawing/2014/main" id="{E693512B-4CAB-4E4A-B020-CF2DACC38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2052147"/>
            <a:ext cx="18462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delegates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23AD349E-3DD6-4D8A-B0CF-0257C0052F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73641"/>
              </p:ext>
            </p:extLst>
          </p:nvPr>
        </p:nvGraphicFramePr>
        <p:xfrm>
          <a:off x="1025611" y="2052147"/>
          <a:ext cx="9833919" cy="3910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 R17 in progress</a:t>
            </a:r>
          </a:p>
          <a:p>
            <a:pPr lvl="2"/>
            <a:r>
              <a:rPr lang="en-GB" altLang="en-US" sz="1600" dirty="0"/>
              <a:t>87% Complete.</a:t>
            </a:r>
          </a:p>
          <a:p>
            <a:pPr lvl="1"/>
            <a:r>
              <a:rPr lang="en-GB" altLang="en-US" sz="2000" dirty="0"/>
              <a:t>R18 Work item open.</a:t>
            </a:r>
          </a:p>
          <a:p>
            <a:pPr lvl="2"/>
            <a:r>
              <a:rPr lang="en-GB" altLang="en-US" sz="1600" dirty="0"/>
              <a:t>0% Complete.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1800" dirty="0"/>
              <a:t>R17</a:t>
            </a:r>
          </a:p>
          <a:p>
            <a:pPr lvl="2"/>
            <a:r>
              <a:rPr lang="en-GB" altLang="en-US" sz="1800" dirty="0"/>
              <a:t>80% complete at SA#93e</a:t>
            </a:r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R17</a:t>
            </a:r>
          </a:p>
          <a:p>
            <a:pPr lvl="2"/>
            <a:r>
              <a:rPr lang="en-GB" altLang="en-US" sz="1600" dirty="0"/>
              <a:t>25% complete at SA#93e.</a:t>
            </a:r>
            <a:endParaRPr lang="en-GB" altLang="en-US" sz="2400" dirty="0"/>
          </a:p>
          <a:p>
            <a:pPr lvl="2"/>
            <a:endParaRPr lang="en-GB" altLang="en-US" sz="1600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SA#91-e: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SP-210828 Rel-16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SP-210829</a:t>
            </a:r>
            <a:r>
              <a:rPr lang="en-US" altLang="en-US" dirty="0">
                <a:sym typeface="Wingdings" panose="05000000000000000000" pitchFamily="2" charset="2"/>
              </a:rPr>
              <a:t> Rel-17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LI R18 WID Update SP-</a:t>
            </a:r>
            <a:r>
              <a:rPr lang="en-US" altLang="ja-JP" dirty="0">
                <a:sym typeface="Wingdings" panose="05000000000000000000" pitchFamily="2" charset="2"/>
              </a:rPr>
              <a:t>210830</a:t>
            </a:r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TR 33.929 v0.0.8, available on portal </a:t>
            </a:r>
            <a:r>
              <a:rPr lang="en-GB" altLang="en-US" dirty="0">
                <a:sym typeface="Wingdings" panose="05000000000000000000" pitchFamily="2" charset="2"/>
              </a:rPr>
              <a:t> </a:t>
            </a:r>
            <a:endParaRPr lang="en-US" altLang="en-US" dirty="0">
              <a:sym typeface="Wingdings" panose="05000000000000000000" pitchFamily="2" charset="2"/>
            </a:endParaRPr>
          </a:p>
          <a:p>
            <a:pPr lvl="1"/>
            <a:r>
              <a:rPr lang="fr-FR" i="1" dirty="0" err="1"/>
              <a:t>Lawful</a:t>
            </a:r>
            <a:r>
              <a:rPr lang="fr-FR" i="1" dirty="0"/>
              <a:t> Interception (LI) </a:t>
            </a:r>
            <a:r>
              <a:rPr lang="fr-FR" i="1" dirty="0" err="1"/>
              <a:t>implementation</a:t>
            </a:r>
            <a:r>
              <a:rPr lang="fr-FR" i="1" dirty="0"/>
              <a:t> guidance</a:t>
            </a:r>
          </a:p>
          <a:p>
            <a:pPr lvl="1"/>
            <a:r>
              <a:rPr lang="fr-FR" altLang="ja-JP" i="1" dirty="0" err="1">
                <a:sym typeface="Wingdings" panose="05000000000000000000" pitchFamily="2" charset="2"/>
              </a:rPr>
              <a:t>Expected</a:t>
            </a:r>
            <a:r>
              <a:rPr lang="fr-FR" altLang="ja-JP" i="1" dirty="0">
                <a:sym typeface="Wingdings" panose="05000000000000000000" pitchFamily="2" charset="2"/>
              </a:rPr>
              <a:t> for R17 </a:t>
            </a:r>
            <a:r>
              <a:rPr lang="fr-FR" altLang="ja-JP" i="1" dirty="0" err="1">
                <a:sym typeface="Wingdings" panose="05000000000000000000" pitchFamily="2" charset="2"/>
              </a:rPr>
              <a:t>Approval</a:t>
            </a:r>
            <a:r>
              <a:rPr lang="fr-FR" altLang="ja-JP" i="1" dirty="0">
                <a:sym typeface="Wingdings" panose="05000000000000000000" pitchFamily="2" charset="2"/>
              </a:rPr>
              <a:t> </a:t>
            </a:r>
            <a:r>
              <a:rPr lang="fr-FR" altLang="ja-JP" i="1" dirty="0" err="1">
                <a:sym typeface="Wingdings" panose="05000000000000000000" pitchFamily="2" charset="2"/>
              </a:rPr>
              <a:t>inline</a:t>
            </a:r>
            <a:r>
              <a:rPr lang="fr-FR" altLang="ja-JP" i="1" dirty="0">
                <a:sym typeface="Wingdings" panose="05000000000000000000" pitchFamily="2" charset="2"/>
              </a:rPr>
              <a:t> </a:t>
            </a:r>
            <a:r>
              <a:rPr lang="fr-FR" altLang="ja-JP" i="1" dirty="0" err="1">
                <a:sym typeface="Wingdings" panose="05000000000000000000" pitchFamily="2" charset="2"/>
              </a:rPr>
              <a:t>with</a:t>
            </a:r>
            <a:r>
              <a:rPr lang="fr-FR" altLang="ja-JP" i="1" dirty="0">
                <a:sym typeface="Wingdings" panose="05000000000000000000" pitchFamily="2" charset="2"/>
              </a:rPr>
              <a:t> 33.128 </a:t>
            </a:r>
            <a:r>
              <a:rPr lang="fr-FR" altLang="ja-JP" i="1" dirty="0" err="1">
                <a:sym typeface="Wingdings" panose="05000000000000000000" pitchFamily="2" charset="2"/>
              </a:rPr>
              <a:t>completion</a:t>
            </a:r>
            <a:r>
              <a:rPr lang="fr-FR" altLang="ja-JP" i="1" dirty="0">
                <a:sym typeface="Wingdings" panose="05000000000000000000" pitchFamily="2" charset="2"/>
              </a:rPr>
              <a:t>.</a:t>
            </a:r>
            <a:endParaRPr lang="en-US" altLang="ja-JP" i="1" dirty="0">
              <a:sym typeface="Wingdings" panose="05000000000000000000" pitchFamily="2" charset="2"/>
            </a:endParaRPr>
          </a:p>
          <a:p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 @SA#93-e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2000" dirty="0"/>
              <a:t>New CR process based on ETSI / 3GPP Forge developed.</a:t>
            </a:r>
          </a:p>
          <a:p>
            <a:pPr lvl="1"/>
            <a:r>
              <a:rPr lang="en-GB" altLang="en-US" sz="1600" dirty="0"/>
              <a:t>“Optional” but strongly recommended Forge parallel use from 29</a:t>
            </a:r>
            <a:r>
              <a:rPr lang="en-GB" altLang="en-US" sz="1600" baseline="30000" dirty="0"/>
              <a:t>th</a:t>
            </a:r>
            <a:r>
              <a:rPr lang="en-GB" altLang="en-US" sz="1600" dirty="0"/>
              <a:t> March 2021.</a:t>
            </a:r>
          </a:p>
          <a:p>
            <a:endParaRPr lang="en-GB" altLang="en-US" sz="2000" dirty="0"/>
          </a:p>
          <a:p>
            <a:r>
              <a:rPr lang="en-GB" altLang="en-US" sz="2000" dirty="0"/>
              <a:t>Formal recommendations still further delayed, now expected by SA#94.</a:t>
            </a:r>
          </a:p>
          <a:p>
            <a:pPr lvl="1"/>
            <a:r>
              <a:rPr lang="en-GB" altLang="en-US" sz="1600" dirty="0"/>
              <a:t>Awaiting outcome of wider 3GPP forge discussions.</a:t>
            </a:r>
          </a:p>
          <a:p>
            <a:pPr marL="457200" lvl="1" indent="0">
              <a:buNone/>
            </a:pPr>
            <a:endParaRPr lang="en-GB" altLang="en-US" sz="1600" dirty="0"/>
          </a:p>
          <a:p>
            <a:r>
              <a:rPr lang="en-GB" altLang="en-US" sz="2000" dirty="0"/>
              <a:t>Ideally Forge will be used within SA3-LI to exclusively handle all ASN.1 and XML code applicable to TS 33.128.</a:t>
            </a:r>
          </a:p>
          <a:p>
            <a:pPr lvl="1"/>
            <a:r>
              <a:rPr lang="en-GB" altLang="en-US" sz="1600" dirty="0"/>
              <a:t>Parallel use of 3GPP forge has reduced ASN.1 CR error to zero and avoids ASN.1 CR conflicts in same SA cycle.</a:t>
            </a:r>
          </a:p>
          <a:p>
            <a:pPr lvl="1"/>
            <a:endParaRPr lang="en-GB" altLang="en-US" sz="2000" dirty="0"/>
          </a:p>
          <a:p>
            <a:r>
              <a:rPr lang="en-GB" altLang="en-US" sz="2000" dirty="0"/>
              <a:t>SA3-LI Forge includes automated ASN.1 quality checks.</a:t>
            </a:r>
          </a:p>
        </p:txBody>
      </p:sp>
    </p:spTree>
    <p:extLst>
      <p:ext uri="{BB962C8B-B14F-4D97-AF65-F5344CB8AC3E}">
        <p14:creationId xmlns:p14="http://schemas.microsoft.com/office/powerpoint/2010/main" val="196337528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46" y="1825625"/>
            <a:ext cx="4798671" cy="4351338"/>
          </a:xfrm>
        </p:spPr>
        <p:txBody>
          <a:bodyPr/>
          <a:lstStyle/>
          <a:p>
            <a:r>
              <a:rPr lang="en-US" altLang="ja-JP" sz="2400" dirty="0"/>
              <a:t>Progress!</a:t>
            </a:r>
          </a:p>
          <a:p>
            <a:pPr marL="0" indent="0">
              <a:buNone/>
            </a:pPr>
            <a:r>
              <a:rPr lang="en-US" altLang="ja-JP" sz="2400" dirty="0"/>
              <a:t>	</a:t>
            </a:r>
            <a:r>
              <a:rPr lang="en-US" altLang="ja-JP" sz="2000" dirty="0"/>
              <a:t>Following Rel-17 Feature building blocks progress to WID phase</a:t>
            </a:r>
          </a:p>
          <a:p>
            <a:pPr lvl="2"/>
            <a:r>
              <a:rPr lang="en-US" altLang="ja-JP" sz="1800" dirty="0"/>
              <a:t>User Consent for 3GPP Services (UC3S) </a:t>
            </a:r>
          </a:p>
          <a:p>
            <a:pPr lvl="2"/>
            <a:r>
              <a:rPr lang="en-US" altLang="ja-JP" sz="1800" dirty="0"/>
              <a:t> Security Aspects of Proximity based Services (PRoSe) in the 5G </a:t>
            </a:r>
          </a:p>
          <a:p>
            <a:pPr lvl="2"/>
            <a:r>
              <a:rPr lang="en-US" altLang="ja-JP" sz="1800" dirty="0"/>
              <a:t>Security aspects of Messaging in 5G (MSGin5G)​</a:t>
            </a:r>
          </a:p>
          <a:p>
            <a:pPr lvl="2"/>
            <a:r>
              <a:rPr lang="en-US" altLang="ja-JP" sz="1800" dirty="0"/>
              <a:t>Security aspects of Enhanced Network Automation (</a:t>
            </a:r>
            <a:r>
              <a:rPr lang="en-US" altLang="ja-JP" sz="1800" dirty="0" err="1"/>
              <a:t>eNA</a:t>
            </a:r>
            <a:r>
              <a:rPr lang="en-US" altLang="ja-JP" sz="1800" dirty="0"/>
              <a:t>)  </a:t>
            </a:r>
            <a:endParaRPr lang="en-US" altLang="ja-JP" sz="2000" dirty="0"/>
          </a:p>
          <a:p>
            <a:pPr marL="457200" lvl="1" indent="0">
              <a:buNone/>
            </a:pPr>
            <a:endParaRPr lang="en-US" altLang="ja-JP" sz="2000" dirty="0"/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80345" y="1825625"/>
            <a:ext cx="7411656" cy="4080905"/>
          </a:xfrm>
        </p:spPr>
        <p:txBody>
          <a:bodyPr/>
          <a:lstStyle/>
          <a:p>
            <a:r>
              <a:rPr lang="sv-SE" sz="2400" dirty="0"/>
              <a:t>Completed Items</a:t>
            </a:r>
          </a:p>
          <a:p>
            <a:pPr lvl="1"/>
            <a:r>
              <a:rPr lang="en-US" sz="2000" dirty="0">
                <a:ea typeface="Batang" panose="02030600000101010101" pitchFamily="18" charset="-127"/>
                <a:cs typeface="Arial" panose="020B0604020202020204" pitchFamily="34" charset="0"/>
              </a:rPr>
              <a:t>TR 33.854 Study of the security aspects of Uncrewed Aerial Systems​</a:t>
            </a:r>
          </a:p>
          <a:p>
            <a:pPr lvl="1"/>
            <a:r>
              <a:rPr lang="en-US" sz="2000" dirty="0">
                <a:ea typeface="Batang" panose="02030600000101010101" pitchFamily="18" charset="-127"/>
                <a:cs typeface="Arial" panose="020B0604020202020204" pitchFamily="34" charset="0"/>
              </a:rPr>
              <a:t>TS 33.326 SCAS for  NSSAAF</a:t>
            </a:r>
            <a:endParaRPr lang="en-GB" sz="2000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r>
              <a:rPr lang="en-GB" sz="2400" dirty="0">
                <a:ea typeface="Batang" panose="02030600000101010101" pitchFamily="18" charset="-127"/>
                <a:cs typeface="Arial" panose="020B0604020202020204" pitchFamily="34" charset="0"/>
              </a:rPr>
              <a:t>Updates</a:t>
            </a:r>
          </a:p>
          <a:p>
            <a:pPr lvl="1"/>
            <a:r>
              <a:rPr lang="sv-SE" sz="2000" dirty="0"/>
              <a:t>SA3#104-Adhoc Sep 27-30, 2021,   has been agreed  with Rel-17 SI/WI in the agenda to complete by Dec 2021.</a:t>
            </a:r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marL="457200" lvl="1" indent="0">
              <a:buNone/>
            </a:pPr>
            <a:endParaRPr lang="sv-SE" sz="2000" dirty="0"/>
          </a:p>
          <a:p>
            <a:pPr marL="457200" lvl="1" indent="0">
              <a:buNone/>
            </a:pPr>
            <a:r>
              <a:rPr lang="en-GB" dirty="0">
                <a:ea typeface="Batang" panose="02030600000101010101" pitchFamily="18" charset="-127"/>
                <a:cs typeface="Arial" panose="020B0604020202020204" pitchFamily="34" charset="0"/>
              </a:rPr>
              <a:t>Resolved</a:t>
            </a:r>
          </a:p>
          <a:p>
            <a:pPr lvl="1"/>
            <a:r>
              <a:rPr lang="en-US" sz="2000" dirty="0">
                <a:ea typeface="Batang" panose="02030600000101010101" pitchFamily="18" charset="-127"/>
                <a:cs typeface="Arial" panose="020B0604020202020204" pitchFamily="34" charset="0"/>
              </a:rPr>
              <a:t>CT4/SA3 Misalignment on usage of OAuth </a:t>
            </a:r>
            <a:r>
              <a:rPr lang="en-US" sz="2000">
                <a:ea typeface="Batang" panose="02030600000101010101" pitchFamily="18" charset="-127"/>
                <a:cs typeface="Arial" panose="020B0604020202020204" pitchFamily="34" charset="0"/>
              </a:rPr>
              <a:t>( LS </a:t>
            </a:r>
            <a:r>
              <a:rPr lang="en-US" sz="2000"/>
              <a:t>S3-213193</a:t>
            </a:r>
            <a:r>
              <a:rPr lang="en-US" sz="2000" dirty="0"/>
              <a:t>, SA in CC</a:t>
            </a:r>
            <a:r>
              <a:rPr lang="en-US" sz="2000" dirty="0">
                <a:ea typeface="Batang" panose="02030600000101010101" pitchFamily="18" charset="-127"/>
                <a:cs typeface="Arial" panose="020B0604020202020204" pitchFamily="34" charset="0"/>
              </a:rPr>
              <a:t>)</a:t>
            </a:r>
            <a:endParaRPr lang="en-GB" sz="2000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5G System Security</a:t>
            </a:r>
            <a:br>
              <a:rPr lang="sv-SE" altLang="sv-SE" sz="4000" dirty="0"/>
            </a:br>
            <a:r>
              <a:rPr lang="sv-SE" altLang="sv-SE" sz="3200" dirty="0"/>
              <a:t>(5GS_Ph1-SEC)</a:t>
            </a: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CRs to TS 33.501 submitted for approval in SP-210840 for Rel-15/16/17.</a:t>
            </a:r>
          </a:p>
          <a:p>
            <a:pPr lvl="1"/>
            <a:endParaRPr lang="en-US" altLang="en-US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Security Assurance specification for 5G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Rel-17 CRs on Security Assurance Specification for 5G (eSCAS_5G) submitted in SP-210844</a:t>
            </a:r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59266685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Mission Critical Security Enhancements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ym typeface="Wingdings" panose="05000000000000000000" pitchFamily="2" charset="2"/>
              </a:rPr>
              <a:t>Rel-17 CRs on Mission critical security enhancements phase 2 submitted in SP-210845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SECAM and SCAS for 3GPP virtualized network products</a:t>
            </a:r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ym typeface="Wingdings" panose="05000000000000000000" pitchFamily="2" charset="2"/>
              </a:rPr>
              <a:t>Rel-17 CRs on Study on SECAM and SCAS for 3GPP virtualized network products submitted in SP-210846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49303012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Security Assurance Specification for 5G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Rel-16 CRs on Security Assurance Specification for 5G submitted in SP-210849</a:t>
            </a:r>
          </a:p>
          <a:p>
            <a:pPr lvl="1"/>
            <a:r>
              <a:rPr lang="fi-FI" altLang="sv-SE" dirty="0"/>
              <a:t>SP-210850	Rel-15 CRs on TEI</a:t>
            </a:r>
          </a:p>
          <a:p>
            <a:pPr lvl="1"/>
            <a:r>
              <a:rPr lang="fi-FI" altLang="sv-SE" dirty="0"/>
              <a:t>SP-210851	Rel-16 CRs on TEI</a:t>
            </a:r>
          </a:p>
          <a:p>
            <a:pPr lvl="1"/>
            <a:r>
              <a:rPr lang="fi-FI" altLang="sv-SE" dirty="0"/>
              <a:t>SP-210852	Rel-17 CRs on TEI</a:t>
            </a:r>
          </a:p>
          <a:p>
            <a:pPr lvl="1"/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65970174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Integration of GBA into 5GC (Rel-17)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Living document for GBA_5G: </a:t>
            </a:r>
            <a:r>
              <a:rPr lang="en-US" altLang="ja-JP" dirty="0" err="1">
                <a:sym typeface="Wingdings" panose="05000000000000000000" pitchFamily="2" charset="2"/>
              </a:rPr>
              <a:t>draftCR</a:t>
            </a:r>
            <a:r>
              <a:rPr lang="en-US" altLang="ja-JP" dirty="0">
                <a:sym typeface="Wingdings" panose="05000000000000000000" pitchFamily="2" charset="2"/>
              </a:rPr>
              <a:t> to TS 33.220: SBA support for </a:t>
            </a:r>
            <a:r>
              <a:rPr lang="en-US" altLang="ja-JP" dirty="0" err="1">
                <a:sym typeface="Wingdings" panose="05000000000000000000" pitchFamily="2" charset="2"/>
              </a:rPr>
              <a:t>Zh</a:t>
            </a:r>
            <a:r>
              <a:rPr lang="en-US" altLang="ja-JP" dirty="0">
                <a:sym typeface="Wingdings" panose="05000000000000000000" pitchFamily="2" charset="2"/>
              </a:rPr>
              <a:t> and Zn interfaces</a:t>
            </a:r>
          </a:p>
          <a:p>
            <a:pPr lvl="1"/>
            <a:r>
              <a:rPr lang="en-US" altLang="sv-SE" dirty="0"/>
              <a:t>Living document for GBA_5G: </a:t>
            </a:r>
            <a:r>
              <a:rPr lang="en-US" altLang="sv-SE" dirty="0" err="1"/>
              <a:t>draftCR</a:t>
            </a:r>
            <a:r>
              <a:rPr lang="en-US" altLang="sv-SE" dirty="0"/>
              <a:t> to TS 33.223: SBA support for </a:t>
            </a:r>
            <a:r>
              <a:rPr lang="en-US" altLang="sv-SE" dirty="0" err="1"/>
              <a:t>Zpn</a:t>
            </a:r>
            <a:r>
              <a:rPr lang="en-US" altLang="sv-SE" dirty="0"/>
              <a:t> </a:t>
            </a:r>
          </a:p>
          <a:p>
            <a:pPr lvl="1"/>
            <a:r>
              <a:rPr lang="sv-SE" altLang="sv-SE" dirty="0"/>
              <a:t>LS to SA2 on Service Based Interfaces for GBA reference points.</a:t>
            </a:r>
          </a:p>
          <a:p>
            <a:pPr lvl="1"/>
            <a:r>
              <a:rPr lang="sv-SE" altLang="sv-SE" dirty="0"/>
              <a:t>80% work completion.</a:t>
            </a:r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94581421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Security Assurance Specification for </a:t>
            </a:r>
            <a:br>
              <a:rPr lang="en-US" altLang="ja-JP" dirty="0"/>
            </a:br>
            <a:r>
              <a:rPr lang="en-US" altLang="ja-JP" dirty="0"/>
              <a:t>5G NWDAF (Rel-17)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Clarification on Data Masking on Integration Analysis</a:t>
            </a:r>
          </a:p>
          <a:p>
            <a:pPr lvl="1"/>
            <a:r>
              <a:rPr lang="sv-SE" altLang="sv-SE" dirty="0"/>
              <a:t>90% work completion.</a:t>
            </a:r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0502505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eSCAS_5G for Inter PLMN UP Security 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Rel-17 CRs on  eSCAS_5G for Inter PLMN UP Security submitted in SP-210848</a:t>
            </a: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780065721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Security Assurance Specification for </a:t>
            </a:r>
            <a:br>
              <a:rPr lang="en-US" altLang="ja-JP" dirty="0"/>
            </a:br>
            <a:r>
              <a:rPr lang="en-US" altLang="ja-JP" dirty="0"/>
              <a:t>Inter PLMN UP Security (Rel-17)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Clarification on Data Masking on Integration Analysis</a:t>
            </a:r>
          </a:p>
          <a:p>
            <a:pPr lvl="1"/>
            <a:r>
              <a:rPr lang="sv-SE" altLang="sv-SE" dirty="0"/>
              <a:t>90% work completion.</a:t>
            </a:r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34977046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177" y="0"/>
            <a:ext cx="10515600" cy="1273215"/>
          </a:xfrm>
        </p:spPr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7" y="1825625"/>
            <a:ext cx="11354765" cy="4351338"/>
          </a:xfrm>
        </p:spPr>
        <p:txBody>
          <a:bodyPr/>
          <a:lstStyle/>
          <a:p>
            <a:r>
              <a:rPr lang="en-GB" altLang="ja-JP" sz="2400" dirty="0"/>
              <a:t>Specifications/Reports for approval</a:t>
            </a:r>
          </a:p>
          <a:p>
            <a:r>
              <a:rPr lang="en-US" altLang="ja-JP" sz="2000" dirty="0"/>
              <a:t>TR 33.854 Study of the security aspects of Uncrewed Aerial Systems​</a:t>
            </a:r>
          </a:p>
          <a:p>
            <a:r>
              <a:rPr lang="en-US" altLang="ja-JP" sz="2000" dirty="0"/>
              <a:t>TS 33.326 Security Assurance Specification for Network Slice-Specific Authentication and Authorization Function (NSSAAF)​</a:t>
            </a:r>
          </a:p>
          <a:p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Assurance Specification for 5G </a:t>
            </a:r>
            <a:br>
              <a:rPr lang="en-US" altLang="ja-JP" dirty="0"/>
            </a:br>
            <a:r>
              <a:rPr lang="en-US" altLang="ja-JP" sz="3600" dirty="0"/>
              <a:t>NSSAF (SCAS_5G_NSSAF)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Rel-17 CRs on eSCAS_5G for 5G NSSAF</a:t>
            </a:r>
            <a:r>
              <a:rPr lang="sv-SE" altLang="sv-SE" dirty="0"/>
              <a:t> in SP-210847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Rel-17 CRs on eSCAS_5G for Network Slice-Specific Authentication and Authorization Function (NSSAAF)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Draft TS 33.326 "Security Assurance Specification for Network Slice-Specific Authentication and Authorization Function (NSSAAF)“ in SP-210853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51042322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111"/>
            <a:ext cx="10515600" cy="1325563"/>
          </a:xfrm>
        </p:spPr>
        <p:txBody>
          <a:bodyPr/>
          <a:lstStyle/>
          <a:p>
            <a:r>
              <a:rPr lang="en-US" altLang="ja-JP" dirty="0"/>
              <a:t>Adapting BEST for use in </a:t>
            </a:r>
            <a:br>
              <a:rPr lang="en-US" altLang="ja-JP" dirty="0"/>
            </a:br>
            <a:r>
              <a:rPr lang="en-US" altLang="ja-JP" dirty="0"/>
              <a:t>5G networks (Rel-17)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Living document for BEST_5G: </a:t>
            </a:r>
            <a:r>
              <a:rPr lang="en-US" altLang="sv-SE" dirty="0" err="1"/>
              <a:t>draftCR</a:t>
            </a:r>
            <a:r>
              <a:rPr lang="en-US" altLang="sv-SE" dirty="0"/>
              <a:t> to TS 33.163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pCR to Living doc on addition of 5G to BEST - addition of EMSDP updates</a:t>
            </a: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905662615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Security Aspects of AKMA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Rel-17 CRs on Security  aspects of AKMA for approval in SP-210842	</a:t>
            </a:r>
          </a:p>
          <a:p>
            <a:pPr marL="457200" lvl="1" indent="0">
              <a:buNone/>
            </a:pPr>
            <a:endParaRPr lang="en-US" altLang="en-US" dirty="0"/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971102176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111"/>
            <a:ext cx="10515600" cy="1325563"/>
          </a:xfrm>
        </p:spPr>
        <p:txBody>
          <a:bodyPr/>
          <a:lstStyle/>
          <a:p>
            <a:r>
              <a:rPr lang="en-US" altLang="ja-JP" dirty="0"/>
              <a:t>User Plane Integrity Protection for LTE (Rel-17)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draft CR living document for TS 33.401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Draft CR living document for TS 33.501</a:t>
            </a:r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052092315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AKMA TLS Protocol Profiles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Rel-17 CRs on AKMA TLS protocol profiles in SP-210841</a:t>
            </a:r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940967982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Enhancement of Cryptographic Profiles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Rel-17 CRs on Enhancements of 3GPP profiles for cryptographic algorithms and security protocols for approval in SP-210843.</a:t>
            </a:r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527984866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>
            <a:extLst>
              <a:ext uri="{FF2B5EF4-FFF2-40B4-BE49-F238E27FC236}">
                <a16:creationId xmlns:a16="http://schemas.microsoft.com/office/drawing/2014/main" id="{E89A129E-7D73-49B6-A07B-624EFB5E2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Status Report on SA3 Study Items</a:t>
            </a:r>
            <a:endParaRPr lang="sv-SE" altLang="sv-S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CF5E54-D0A6-4ABD-997E-733FA9BB8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Note: Study items associated with specific work item are reported under work item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>
            <a:extLst>
              <a:ext uri="{FF2B5EF4-FFF2-40B4-BE49-F238E27FC236}">
                <a16:creationId xmlns:a16="http://schemas.microsoft.com/office/drawing/2014/main" id="{1EB03B1D-E454-4C69-840D-4365DD00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025"/>
            <a:ext cx="10515600" cy="1325563"/>
          </a:xfrm>
        </p:spPr>
        <p:txBody>
          <a:bodyPr/>
          <a:lstStyle/>
          <a:p>
            <a:r>
              <a:rPr lang="en-US" altLang="sv-SE" dirty="0"/>
              <a:t>Study on 5G security enhancements </a:t>
            </a:r>
            <a:br>
              <a:rPr lang="en-US" altLang="sv-SE" dirty="0"/>
            </a:br>
            <a:r>
              <a:rPr lang="en-US" altLang="sv-SE" dirty="0"/>
              <a:t>against false base stations</a:t>
            </a:r>
            <a:endParaRPr lang="sv-SE" altLang="sv-SE" dirty="0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BDA64400-EDD8-43F0-85CA-D46D7BF99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FS_5GFBS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33.809 </a:t>
            </a:r>
            <a:r>
              <a:rPr lang="en-US" altLang="ja-JP" dirty="0"/>
              <a:t>Study on 5G security enhancements against false base stations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1748" name="Content Placeholder 4">
            <a:extLst>
              <a:ext uri="{FF2B5EF4-FFF2-40B4-BE49-F238E27FC236}">
                <a16:creationId xmlns:a16="http://schemas.microsoft.com/office/drawing/2014/main" id="{4FAA343A-8207-429A-8ABA-E992B845433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33.809:</a:t>
            </a:r>
          </a:p>
          <a:p>
            <a:pPr lvl="1"/>
            <a:r>
              <a:rPr lang="sv-SE" altLang="sv-SE" dirty="0"/>
              <a:t>7 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26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RRC capapbility information message</a:t>
            </a:r>
          </a:p>
          <a:p>
            <a:pPr lvl="2"/>
            <a:r>
              <a:rPr lang="sv-SE" altLang="sv-SE" dirty="0"/>
              <a:t>Radio jamming</a:t>
            </a:r>
          </a:p>
        </p:txBody>
      </p:sp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New SID on SECAM and SCAS for 3GPP virtualized network products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dirty="0">
                <a:latin typeface="Arial" panose="020B0604020202020204" pitchFamily="34" charset="0"/>
                <a:ea typeface="MS Mincho" panose="02020609040205080304" pitchFamily="49" charset="-128"/>
              </a:rPr>
              <a:t>FS_VNP_SECAM_SCAS</a:t>
            </a:r>
            <a:endParaRPr lang="sv-SE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90%  100%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33.818 </a:t>
            </a:r>
            <a:r>
              <a:rPr lang="en-US" dirty="0"/>
              <a:t>Security Assurance Methodology (SECAM) and Security Assurance Specification (SCAS) for 3GPP virtualized network products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33.818:</a:t>
            </a:r>
          </a:p>
          <a:p>
            <a:pPr lvl="1"/>
            <a:r>
              <a:rPr lang="sv-SE" altLang="sv-SE" dirty="0"/>
              <a:t>Different type of skeleton to accomodate process description rather than technical features</a:t>
            </a:r>
          </a:p>
          <a:p>
            <a:pPr lvl="1"/>
            <a:endParaRPr lang="sv-SE" altLang="sv-SE" dirty="0"/>
          </a:p>
          <a:p>
            <a:pPr lvl="1"/>
            <a:endParaRPr lang="sv-SE" alt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4189070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/>
              <a:t>Virtualisation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FS_SIV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55%  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33.848 </a:t>
            </a:r>
            <a:r>
              <a:rPr lang="en-US" altLang="ja-JP" dirty="0"/>
              <a:t>Study on Security Impacts of Virtualisation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33.848: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30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 4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68579151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CF581-829B-442E-B13B-7D6929CDF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7614-C093-4BB9-92B2-2262844F9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WIDs/SIDs/Revisions for approval</a:t>
            </a:r>
          </a:p>
          <a:p>
            <a:pPr lvl="2"/>
            <a:r>
              <a:rPr lang="en-US" altLang="ja-JP" sz="1800" dirty="0"/>
              <a:t>User Consent for 3GPP Services (UC3S) </a:t>
            </a:r>
          </a:p>
          <a:p>
            <a:pPr lvl="2"/>
            <a:r>
              <a:rPr lang="en-US" altLang="ja-JP" sz="1800" dirty="0"/>
              <a:t> Security Aspects of Proximity based Services (PRoSe) in the 5G </a:t>
            </a:r>
          </a:p>
          <a:p>
            <a:pPr lvl="2"/>
            <a:r>
              <a:rPr lang="en-US" altLang="ja-JP" sz="1800" dirty="0"/>
              <a:t>Security aspects of Messaging in 5G (MSGin5G)​</a:t>
            </a:r>
          </a:p>
          <a:p>
            <a:pPr lvl="2"/>
            <a:r>
              <a:rPr lang="en-US" altLang="ja-JP" sz="1800" dirty="0"/>
              <a:t>Security aspects of Enhanced Network Automation (</a:t>
            </a:r>
            <a:r>
              <a:rPr lang="en-US" altLang="ja-JP" sz="1800" dirty="0" err="1"/>
              <a:t>eNA</a:t>
            </a:r>
            <a:r>
              <a:rPr lang="en-US" altLang="ja-JP" sz="1800" dirty="0"/>
              <a:t>)  </a:t>
            </a:r>
            <a:endParaRPr lang="en-US" altLang="ja-JP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45588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909" y="1825625"/>
            <a:ext cx="51808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FS_AUTH_ENH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85% </a:t>
            </a:r>
            <a:r>
              <a:rPr lang="en-US" altLang="ja-JP" dirty="0">
                <a:sym typeface="Wingdings" panose="05000000000000000000" pitchFamily="2" charset="2"/>
              </a:rPr>
              <a:t>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33.846 </a:t>
            </a:r>
            <a:r>
              <a:rPr lang="en-US" dirty="0"/>
              <a:t>Study on authentication enhancements in 5GS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33.846: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21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Conclusions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AF72CF9-8732-40F2-BADA-B80FF7538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320076"/>
            <a:ext cx="9251171" cy="1081088"/>
          </a:xfrm>
        </p:spPr>
        <p:txBody>
          <a:bodyPr/>
          <a:lstStyle/>
          <a:p>
            <a:r>
              <a:rPr lang="en-US" dirty="0"/>
              <a:t>Study on authentication enhancements in 5GS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16555874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aspects of Uncrewed </a:t>
            </a:r>
            <a:br>
              <a:rPr lang="en-US" altLang="ja-JP" sz="4000" dirty="0"/>
            </a:br>
            <a:r>
              <a:rPr lang="en-US" altLang="ja-JP" sz="4000" dirty="0"/>
              <a:t>Aerial Systems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FS_UAS_SEC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75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98%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33.854 </a:t>
            </a:r>
            <a:r>
              <a:rPr lang="en-US" altLang="ja-JP" dirty="0"/>
              <a:t>Study on security aspects of Unmanned Aerial Systems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4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33.854:</a:t>
            </a:r>
          </a:p>
          <a:p>
            <a:pPr lvl="1"/>
            <a:r>
              <a:rPr lang="sv-SE" altLang="sv-SE" dirty="0"/>
              <a:t>7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16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4</a:t>
            </a:r>
            <a:r>
              <a:rPr lang="en-US" altLang="ja-JP" dirty="0">
                <a:sym typeface="Wingdings" panose="05000000000000000000" pitchFamily="2" charset="2"/>
              </a:rPr>
              <a:t></a:t>
            </a:r>
            <a:r>
              <a:rPr lang="sv-SE" altLang="sv-SE" dirty="0"/>
              <a:t> 7 Conclusions</a:t>
            </a:r>
          </a:p>
        </p:txBody>
      </p:sp>
    </p:spTree>
    <p:extLst>
      <p:ext uri="{BB962C8B-B14F-4D97-AF65-F5344CB8AC3E}">
        <p14:creationId xmlns:p14="http://schemas.microsoft.com/office/powerpoint/2010/main" val="472816535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of </a:t>
            </a:r>
            <a:br>
              <a:rPr lang="en-US" altLang="ja-JP" sz="3600" dirty="0"/>
            </a:br>
            <a:r>
              <a:rPr lang="en-US" altLang="ja-JP" sz="3600" dirty="0"/>
              <a:t>Support for Edge Computing in 5GC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434013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FS_eEDGE_SEC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75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85%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Dec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33.839 </a:t>
            </a:r>
            <a:r>
              <a:rPr lang="en-US" altLang="ja-JP" dirty="0"/>
              <a:t>Study on Security Aspects of Enhancement of Support for Edge Computing in 5GC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33.839:</a:t>
            </a:r>
          </a:p>
          <a:p>
            <a:pPr lvl="1"/>
            <a:r>
              <a:rPr lang="sv-SE" altLang="sv-SE" dirty="0"/>
              <a:t>10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25  29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6 </a:t>
            </a:r>
            <a:r>
              <a:rPr lang="sv-SE" altLang="sv-SE" dirty="0">
                <a:sym typeface="Wingdings" panose="05000000000000000000" pitchFamily="2" charset="2"/>
              </a:rPr>
              <a:t> 10 </a:t>
            </a:r>
            <a:r>
              <a:rPr lang="sv-SE" altLang="sv-SE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784023312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for </a:t>
            </a:r>
            <a:br>
              <a:rPr lang="en-US" altLang="ja-JP" sz="3600" dirty="0"/>
            </a:br>
            <a:r>
              <a:rPr lang="en-US" altLang="ja-JP" sz="3600" dirty="0"/>
              <a:t>Proximity Based Services in 5GS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FS_5G_ProSe_Sec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75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85%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33.847 </a:t>
            </a:r>
            <a:r>
              <a:rPr lang="en-US" altLang="ja-JP" dirty="0"/>
              <a:t>Study on Security Aspects of Enhancement for Proximity Based Services in 5GS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17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36  41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~12 Conclusions</a:t>
            </a:r>
          </a:p>
          <a:p>
            <a:pPr lvl="1"/>
            <a:r>
              <a:rPr lang="sv-SE" altLang="sv-SE" dirty="0"/>
              <a:t>Critical conclusions are still pending to be aligned with SA2.</a:t>
            </a:r>
          </a:p>
        </p:txBody>
      </p:sp>
    </p:spTree>
    <p:extLst>
      <p:ext uri="{BB962C8B-B14F-4D97-AF65-F5344CB8AC3E}">
        <p14:creationId xmlns:p14="http://schemas.microsoft.com/office/powerpoint/2010/main" val="1330117274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697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Enhancements </a:t>
            </a:r>
            <a:br>
              <a:rPr lang="en-US" altLang="ja-JP" sz="3600" dirty="0"/>
            </a:br>
            <a:r>
              <a:rPr lang="en-US" altLang="ja-JP" sz="3600" dirty="0"/>
              <a:t>for 5G Multicast-Broadcast Services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FS_5MBS_SEC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75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85%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33.850 </a:t>
            </a:r>
            <a:r>
              <a:rPr lang="en-US" altLang="ja-JP" dirty="0"/>
              <a:t>Study on Security Aspects of Enhancements for 5G Multicast-Broadcast Services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33.850: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14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Conclusions</a:t>
            </a:r>
          </a:p>
          <a:p>
            <a:pPr marL="914400" lvl="2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076257808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enhanced security support </a:t>
            </a:r>
            <a:br>
              <a:rPr lang="en-US" altLang="ja-JP" dirty="0"/>
            </a:br>
            <a:r>
              <a:rPr lang="en-US" altLang="ja-JP" dirty="0"/>
              <a:t>for Non-Public Networks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FS_eNPN_SEC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75% 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33.857 </a:t>
            </a:r>
            <a:r>
              <a:rPr lang="en-US" altLang="ja-JP" dirty="0"/>
              <a:t>Study on enhanced security support for Non-Public Networks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5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784000445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User Consent for 3GPP </a:t>
            </a:r>
            <a:br>
              <a:rPr lang="en-US" altLang="ja-JP" dirty="0"/>
            </a:br>
            <a:r>
              <a:rPr lang="en-US" altLang="ja-JP" dirty="0"/>
              <a:t>services 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FS_UC3S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80%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33.867 </a:t>
            </a:r>
            <a:r>
              <a:rPr lang="en-US" altLang="ja-JP" dirty="0"/>
              <a:t>Study on User Consent for 3GPP services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 5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3</a:t>
            </a:r>
            <a:r>
              <a:rPr lang="sv-SE" altLang="sv-SE" dirty="0">
                <a:sym typeface="Wingdings" panose="05000000000000000000" pitchFamily="2" charset="2"/>
              </a:rPr>
              <a:t> 6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Conclusions</a:t>
            </a:r>
          </a:p>
          <a:p>
            <a:pPr marL="914400" lvl="2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193743464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dirty="0"/>
              <a:t>Study on security aspects of the MSGin5G Service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FS_SEC_5GMSG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33.862 </a:t>
            </a:r>
            <a:r>
              <a:rPr lang="en-US" altLang="ja-JP" dirty="0"/>
              <a:t>Study on security aspects of the Message Service for </a:t>
            </a:r>
            <a:r>
              <a:rPr lang="en-US" altLang="ja-JP" dirty="0" err="1"/>
              <a:t>MIoT</a:t>
            </a:r>
            <a:r>
              <a:rPr lang="en-US" altLang="ja-JP" dirty="0"/>
              <a:t> over the 5G System (MSGin5G) 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33.862: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8 12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 err="1"/>
              <a:t>Conclusion</a:t>
            </a:r>
            <a:r>
              <a:rPr lang="sv-SE" altLang="sv-SE" dirty="0"/>
              <a:t> on KI#1</a:t>
            </a:r>
          </a:p>
        </p:txBody>
      </p:sp>
    </p:spTree>
    <p:extLst>
      <p:ext uri="{BB962C8B-B14F-4D97-AF65-F5344CB8AC3E}">
        <p14:creationId xmlns:p14="http://schemas.microsoft.com/office/powerpoint/2010/main" val="292143737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sz="3400" dirty="0"/>
              <a:t>Study on security aspects of enablers for Network Automation (</a:t>
            </a:r>
            <a:r>
              <a:rPr lang="en-US" altLang="ja-JP" sz="3400" dirty="0" err="1"/>
              <a:t>eNA</a:t>
            </a:r>
            <a:r>
              <a:rPr lang="en-US" altLang="ja-JP" sz="3400" dirty="0"/>
              <a:t>) for the 5G system (5GS) Phase 2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33.866 </a:t>
            </a:r>
            <a:r>
              <a:rPr lang="en-US" altLang="ja-JP" dirty="0"/>
              <a:t>Study on security aspects of enablers for Network Automation (</a:t>
            </a:r>
            <a:r>
              <a:rPr lang="en-US" altLang="ja-JP" dirty="0" err="1"/>
              <a:t>eNA</a:t>
            </a:r>
            <a:r>
              <a:rPr lang="en-US" altLang="ja-JP" dirty="0"/>
              <a:t>) for the 5G system (5GS) Phase 2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33.866: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14  15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7 Conclusions</a:t>
            </a:r>
          </a:p>
        </p:txBody>
      </p:sp>
    </p:spTree>
    <p:extLst>
      <p:ext uri="{BB962C8B-B14F-4D97-AF65-F5344CB8AC3E}">
        <p14:creationId xmlns:p14="http://schemas.microsoft.com/office/powerpoint/2010/main" val="2354463673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AMF re-allocation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FS_AMFREAL_SEC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70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33.864 </a:t>
            </a:r>
            <a:r>
              <a:rPr lang="en-US" altLang="ja-JP" dirty="0"/>
              <a:t>Study on the security of Access and Mobility Management Function (AMF) re-allocation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33.864: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11 </a:t>
            </a:r>
            <a:r>
              <a:rPr lang="sv-SE" altLang="sv-SE" dirty="0">
                <a:sym typeface="Wingdings" panose="05000000000000000000" pitchFamily="2" charset="2"/>
              </a:rPr>
              <a:t> 12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18404609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3199839"/>
              </p:ext>
            </p:extLst>
          </p:nvPr>
        </p:nvGraphicFramePr>
        <p:xfrm>
          <a:off x="414144" y="1779205"/>
          <a:ext cx="10939656" cy="4569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22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LI18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23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18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51967925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Unmanned Aerial Systems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Adrian Escott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FS_UAS_SEC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33.854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9577862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enhanced support of Industrial IoT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FS_IIoT_SEC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647091596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Adapting BEST for use in 5G networks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Iko Keesmaat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(KPN)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BEST_5G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SP-201135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33.163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41465303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>
            <a:extLst>
              <a:ext uri="{FF2B5EF4-FFF2-40B4-BE49-F238E27FC236}">
                <a16:creationId xmlns:a16="http://schemas.microsoft.com/office/drawing/2014/main" id="{43F37F5C-6C46-44C9-BABE-6B7078F5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41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for NR Integrated </a:t>
            </a:r>
            <a:br>
              <a:rPr lang="en-US" altLang="ja-JP" sz="4000" dirty="0"/>
            </a:br>
            <a:r>
              <a:rPr lang="en-US" altLang="ja-JP" sz="4000" dirty="0"/>
              <a:t>Access and Backhaul</a:t>
            </a:r>
            <a:endParaRPr lang="sv-SE" altLang="sv-SE" dirty="0"/>
          </a:p>
        </p:txBody>
      </p:sp>
      <p:sp>
        <p:nvSpPr>
          <p:cNvPr id="38915" name="Content Placeholder 3">
            <a:extLst>
              <a:ext uri="{FF2B5EF4-FFF2-40B4-BE49-F238E27FC236}">
                <a16:creationId xmlns:a16="http://schemas.microsoft.com/office/drawing/2014/main" id="{75E3DEE9-609C-4ABA-8E06-22CB6481D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WI code:</a:t>
            </a:r>
          </a:p>
          <a:p>
            <a:pPr lvl="1"/>
            <a:r>
              <a:rPr lang="sv-SE" altLang="sv-SE" dirty="0"/>
              <a:t>FS_NR_IAB_Sec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78%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33.824 Study on Security for NR Integrated Access and Backhaul</a:t>
            </a:r>
            <a:endParaRPr lang="sv-SE" altLang="sv-SE" dirty="0"/>
          </a:p>
          <a:p>
            <a:endParaRPr lang="sv-SE" alt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38CFFD-DF25-4C5A-80F5-AE0D3C5F9B1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dirty="0"/>
              <a:t>TR 33.824:</a:t>
            </a:r>
          </a:p>
          <a:p>
            <a:pPr lvl="1"/>
            <a:r>
              <a:rPr lang="sv-SE" altLang="ja-JP" dirty="0">
                <a:sym typeface="Wingdings" panose="05000000000000000000" pitchFamily="2" charset="2"/>
              </a:rPr>
              <a:t>6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4 Solutions</a:t>
            </a:r>
          </a:p>
          <a:p>
            <a:pPr lvl="1"/>
            <a:r>
              <a:rPr lang="sv-SE" altLang="sv-SE" dirty="0"/>
              <a:t>3 Conclusions</a:t>
            </a:r>
          </a:p>
        </p:txBody>
      </p:sp>
    </p:spTree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the system enablers </a:t>
            </a:r>
            <a:br>
              <a:rPr lang="en-US" altLang="ja-JP" sz="4000" dirty="0"/>
            </a:br>
            <a:r>
              <a:rPr lang="en-US" altLang="ja-JP" sz="4000" dirty="0"/>
              <a:t>for devices having multiple USIMs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FS_MUSIM_SEC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96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100%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33.873 </a:t>
            </a:r>
            <a:r>
              <a:rPr lang="en-US" altLang="ja-JP" dirty="0"/>
              <a:t>Study on the security of the system enablers for devices having Multiple USIMs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33.873: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1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2 Conclusions</a:t>
            </a:r>
          </a:p>
          <a:p>
            <a:r>
              <a:rPr lang="sv-SE" altLang="sv-SE" dirty="0"/>
              <a:t> </a:t>
            </a:r>
            <a:endParaRPr lang="sv-SE" altLang="sv-SE" sz="2400" dirty="0"/>
          </a:p>
        </p:txBody>
      </p:sp>
    </p:spTree>
    <p:extLst>
      <p:ext uri="{BB962C8B-B14F-4D97-AF65-F5344CB8AC3E}">
        <p14:creationId xmlns:p14="http://schemas.microsoft.com/office/powerpoint/2010/main" val="3579022456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enhanced Security Aspects of </a:t>
            </a:r>
            <a:br>
              <a:rPr lang="en-US" altLang="ja-JP" sz="4000" dirty="0"/>
            </a:br>
            <a:r>
              <a:rPr lang="en-US" altLang="ja-JP" sz="4000" dirty="0"/>
              <a:t>the 5G Service Based Architecture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FS_eSBA_SEC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33.875 </a:t>
            </a:r>
            <a:r>
              <a:rPr lang="en-US" altLang="ja-JP" dirty="0"/>
              <a:t>Study on enhanced security aspects of the 5G Service Based Architecture (SBA)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33.875: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  9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7 </a:t>
            </a:r>
            <a:r>
              <a:rPr lang="sv-SE" altLang="sv-SE" dirty="0">
                <a:sym typeface="Wingdings" panose="05000000000000000000" pitchFamily="2" charset="2"/>
              </a:rPr>
              <a:t> 10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148744918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enhanced Security Aspects of </a:t>
            </a:r>
            <a:br>
              <a:rPr lang="en-US" altLang="ja-JP" sz="4000" dirty="0"/>
            </a:br>
            <a:r>
              <a:rPr lang="en-US" altLang="ja-JP" sz="4000" dirty="0"/>
              <a:t>the Network Slicing-Phase2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FS_eNS2_SEC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30%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33.874 </a:t>
            </a:r>
            <a:r>
              <a:rPr lang="en-US" altLang="ja-JP" dirty="0"/>
              <a:t>Study on enhanced security aspects Enhanced Network Slicing Phase2 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33.874: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  3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210715993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Aspects of </a:t>
            </a:r>
            <a:br>
              <a:rPr lang="en-US" altLang="ja-JP" sz="4000" dirty="0"/>
            </a:br>
            <a:r>
              <a:rPr lang="en-US" altLang="ja-JP" sz="4000" dirty="0"/>
              <a:t> 5G NSWO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FS_NSWO_5G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25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33.881 </a:t>
            </a:r>
            <a:r>
              <a:rPr lang="en-US" altLang="ja-JP" dirty="0"/>
              <a:t>Study on enhanced security aspects of the 5G NSWO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33.881: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518443025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 Rel-18 SIDs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 SIDs for Rel-18:</a:t>
            </a:r>
          </a:p>
          <a:p>
            <a:pPr lvl="1"/>
            <a:r>
              <a:rPr lang="en-US" altLang="ja-JP" dirty="0"/>
              <a:t>SA3 haven’t had a formal discussion on Rel-18 Security topics. Currently focusing on Rel-17 completion in time.</a:t>
            </a:r>
          </a:p>
          <a:p>
            <a:pPr lvl="1"/>
            <a:r>
              <a:rPr lang="en-US" altLang="ja-JP" dirty="0"/>
              <a:t>A special session on Rel-18 topics is planned before SA3#105 in November.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suresh.p.nair@nokia.com</a:t>
            </a:r>
            <a:r>
              <a:rPr lang="sv-SE" alt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+11 973 9789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2430123"/>
              </p:ext>
            </p:extLst>
          </p:nvPr>
        </p:nvGraphicFramePr>
        <p:xfrm>
          <a:off x="259492" y="1779372"/>
          <a:ext cx="10946026" cy="3468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94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1525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2421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442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IMS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SCAS_IMS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SP-191128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33.226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226258930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Non-3GPP InterWorking Function (N3IWF)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Feng Gao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Unicom)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SCAS_5G_N3IWF 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33.520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936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enablers for Network Automation (</a:t>
                      </a: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for the 5G system (5GS) Phase 2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FS_eNA_SEC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01278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on 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SECAM and SCAS for 3GPP virtualized network products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VNP_SECAM_SCAS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SP-180696</a:t>
                      </a:r>
                      <a:endParaRPr lang="en-US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33.818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20651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5102834"/>
              </p:ext>
            </p:extLst>
          </p:nvPr>
        </p:nvGraphicFramePr>
        <p:xfrm>
          <a:off x="401844" y="1837001"/>
          <a:ext cx="10951958" cy="3928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integrating GBA to 5GC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GBA_5G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 TS 33.222 TS 33.223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Enhancements for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eSCAS_5G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33.926, TS 33.117, TS 33.511, TS 33.512, TS 33.513, TS 33.514, TS 33.515, TS 33.516, TS 33.517, TS 33.518, TS 33.519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153610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Christine Jost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SP-200620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Consent for 3GPP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FS_UC3S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SP-200885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5526518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8984" y="1690688"/>
          <a:ext cx="10951958" cy="40793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545299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Inter PLMN UP Security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Jin 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(ZTE)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SCAS_5G_IPUPS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 TS 33.513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2690927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Mission critical security enhancements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 Solutions)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MCXSec2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82%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86486755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MSGin5G Service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SP-200878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18403702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AMF re-allocation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FS_AMFREAL_SEC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the system enablers for devices having multiple Universal Subscriber Identity Modules (USIM)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Abhijeet Kolekar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(Intel Corporation)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FS_MUSIM_SEC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non-seamless WLAN Offload in 5GS using 3GPP credentials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Mavureddi Dhanasekaran, Ranganathan (Nokia)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FS_NSWO_5G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SP-210262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33.881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676280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3623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0347"/>
            <a:ext cx="10515600" cy="1325563"/>
          </a:xfrm>
        </p:spPr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65920" y="1812287"/>
          <a:ext cx="10951958" cy="3971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Network Slice-Specific Authentication and Authorization Function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SCAS_5G_NSSAAF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33.326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Aspects of the 5G Service Based Architecture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FS_eSBA_SEC 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SP-201129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4146809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for network slicing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Zander Lei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FS_eNS2_SEC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249485964"/>
                  </a:ext>
                </a:extLst>
              </a:tr>
              <a:tr h="440303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User Plane Integrity Protection for LTE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UPIP_SEC_LTE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42345824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Pinar Comak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eCryptPr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33.141, TS 33.203, TS 33.210, TS 33.220, TS 33.222, TS 33.310, TS 33.328,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76025369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Security Aspects of Enhancement of Support for Edge Computing in 5GC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Bo Zhang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(Huawei)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eEDGE_5GC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920026</a:t>
                      </a:r>
                    </a:p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38600354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Security Aspects of eNPN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Christine Jost (Ericsson)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eNPN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057409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14489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3442</Words>
  <Application>Microsoft Office PowerPoint</Application>
  <PresentationFormat>Widescreen</PresentationFormat>
  <Paragraphs>850</Paragraphs>
  <Slides>56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Calibri</vt:lpstr>
      <vt:lpstr>Calibri Light</vt:lpstr>
      <vt:lpstr>Times New Roman</vt:lpstr>
      <vt:lpstr>Wingdings</vt:lpstr>
      <vt:lpstr>Office Theme</vt:lpstr>
      <vt:lpstr>SA3 Status Report</vt:lpstr>
      <vt:lpstr>Highlights!</vt:lpstr>
      <vt:lpstr>Summary</vt:lpstr>
      <vt:lpstr>Summary</vt:lpstr>
      <vt:lpstr>Summary</vt:lpstr>
      <vt:lpstr>Summary</vt:lpstr>
      <vt:lpstr>Summary</vt:lpstr>
      <vt:lpstr>Summary</vt:lpstr>
      <vt:lpstr>Summary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Status Report on SA3-LI</vt:lpstr>
      <vt:lpstr>Lawful Interception (LI)  General</vt:lpstr>
      <vt:lpstr>Lawful Interception (LI)  Documents</vt:lpstr>
      <vt:lpstr>SA3-LI Processes Update @SA#93-e</vt:lpstr>
      <vt:lpstr>Status Report on SA3 Work Items</vt:lpstr>
      <vt:lpstr>5G System Security (5GS_Ph1-SEC)</vt:lpstr>
      <vt:lpstr>Security Assurance specification for 5G</vt:lpstr>
      <vt:lpstr>Mission Critical Security Enhancements</vt:lpstr>
      <vt:lpstr>SECAM and SCAS for 3GPP virtualized network products</vt:lpstr>
      <vt:lpstr>Security Assurance Specification for 5G</vt:lpstr>
      <vt:lpstr>Integration of GBA into 5GC (Rel-17)</vt:lpstr>
      <vt:lpstr>Security Assurance Specification for  5G NWDAF (Rel-17)</vt:lpstr>
      <vt:lpstr>eSCAS_5G for Inter PLMN UP Security </vt:lpstr>
      <vt:lpstr>Security Assurance Specification for  Inter PLMN UP Security (Rel-17)</vt:lpstr>
      <vt:lpstr>Security Assurance Specification for 5G  NSSAF (SCAS_5G_NSSAF)</vt:lpstr>
      <vt:lpstr>Adapting BEST for use in  5G networks (Rel-17)</vt:lpstr>
      <vt:lpstr>Security Aspects of AKMA</vt:lpstr>
      <vt:lpstr>User Plane Integrity Protection for LTE (Rel-17)</vt:lpstr>
      <vt:lpstr>AKMA TLS Protocol Profiles</vt:lpstr>
      <vt:lpstr>Enhancement of Cryptographic Profiles</vt:lpstr>
      <vt:lpstr>Status Report on SA3 Study Items</vt:lpstr>
      <vt:lpstr>Study on 5G security enhancements  against false base stations</vt:lpstr>
      <vt:lpstr>New SID on SECAM and SCAS for 3GPP virtualized network products</vt:lpstr>
      <vt:lpstr>Study on Security Impacts of  Virtualisation</vt:lpstr>
      <vt:lpstr>Study on authentication enhancements in 5GS</vt:lpstr>
      <vt:lpstr>Study on security aspects of Uncrewed  Aerial Systems</vt:lpstr>
      <vt:lpstr>Study on Security Aspects of Enhancement of  Support for Edge Computing in 5GC</vt:lpstr>
      <vt:lpstr>Study on Security Aspects of Enhancement for  Proximity Based Services in 5GS</vt:lpstr>
      <vt:lpstr>Study on Security Aspects of Enhancements  for 5G Multicast-Broadcast Services</vt:lpstr>
      <vt:lpstr>Study on enhanced security support  for Non-Public Networks</vt:lpstr>
      <vt:lpstr>Study on User Consent for 3GPP  services </vt:lpstr>
      <vt:lpstr>Study on security aspects of the MSGin5G Service </vt:lpstr>
      <vt:lpstr>Study on security aspects of enablers for Network Automation (eNA) for the 5G system (5GS) Phase 2</vt:lpstr>
      <vt:lpstr>Study on the security of AMF re-allocation </vt:lpstr>
      <vt:lpstr>Study on Security for NR Integrated  Access and Backhaul</vt:lpstr>
      <vt:lpstr>Study on the security of the system enablers  for devices having multiple USIMs</vt:lpstr>
      <vt:lpstr>Study on enhanced Security Aspects of  the 5G Service Based Architecture</vt:lpstr>
      <vt:lpstr>Study on enhanced Security Aspects of  the Network Slicing-Phase2</vt:lpstr>
      <vt:lpstr>Study on Security Aspects of   5G NSWO</vt:lpstr>
      <vt:lpstr> Rel-18 SIDs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2021-09-08T15:05:27Z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